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64" r:id="rId2"/>
    <p:sldId id="339" r:id="rId3"/>
    <p:sldId id="345" r:id="rId4"/>
    <p:sldId id="6180" r:id="rId5"/>
    <p:sldId id="6181" r:id="rId6"/>
    <p:sldId id="6182" r:id="rId7"/>
    <p:sldId id="6175" r:id="rId8"/>
    <p:sldId id="6176" r:id="rId9"/>
    <p:sldId id="6177" r:id="rId10"/>
    <p:sldId id="6179" r:id="rId11"/>
    <p:sldId id="6178" r:id="rId12"/>
    <p:sldId id="6164" r:id="rId13"/>
    <p:sldId id="6165" r:id="rId14"/>
    <p:sldId id="6173" r:id="rId15"/>
    <p:sldId id="6174" r:id="rId16"/>
    <p:sldId id="6172" r:id="rId17"/>
    <p:sldId id="6168" r:id="rId18"/>
    <p:sldId id="6163" r:id="rId19"/>
    <p:sldId id="26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83025" autoAdjust="0"/>
  </p:normalViewPr>
  <p:slideViewPr>
    <p:cSldViewPr snapToGrid="0">
      <p:cViewPr varScale="1">
        <p:scale>
          <a:sx n="88" d="100"/>
          <a:sy n="88"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2/9/2023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2/9/2023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19</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2/9/2023</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2/9/2023</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2/9/2023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2/9/2023</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ncweb.pire.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ifesaversconference.org/registration/"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x-summit.com/rate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dca.org/myti202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npnconference.org/"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nllea.org/ho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mergingdrugtrends.com/abou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mnienhius@daodas.sc.gov" TargetMode="External"/><Relationship Id="rId2" Type="http://schemas.openxmlformats.org/officeDocument/2006/relationships/hyperlink" Target="mailto:speterson@daodas.sc.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2/9/2023</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February 9, 2023</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9CAE6-D886-4B29-AFF0-E242F020E416}"/>
              </a:ext>
            </a:extLst>
          </p:cNvPr>
          <p:cNvSpPr>
            <a:spLocks noGrp="1"/>
          </p:cNvSpPr>
          <p:nvPr>
            <p:ph idx="1"/>
          </p:nvPr>
        </p:nvSpPr>
        <p:spPr>
          <a:xfrm>
            <a:off x="805543" y="1023257"/>
            <a:ext cx="10439400" cy="5225143"/>
          </a:xfrm>
        </p:spPr>
        <p:txBody>
          <a:bodyPr/>
          <a:lstStyle/>
          <a:p>
            <a:pPr algn="ctr"/>
            <a:r>
              <a:rPr lang="en-US" sz="2400" b="1" dirty="0">
                <a:solidFill>
                  <a:srgbClr val="00838B"/>
                </a:solidFill>
              </a:rPr>
              <a:t>Coordinated County Review (CCR)-Site Visits</a:t>
            </a:r>
          </a:p>
          <a:p>
            <a:pPr marL="0" indent="0">
              <a:buNone/>
            </a:pPr>
            <a:r>
              <a:rPr lang="en-US" b="1" dirty="0"/>
              <a:t>Desk Review </a:t>
            </a:r>
            <a:endParaRPr lang="en-US" dirty="0"/>
          </a:p>
          <a:p>
            <a:r>
              <a:rPr lang="en-US" dirty="0"/>
              <a:t>To complete the desk review, the following items must be sent to the corresponding personnel: </a:t>
            </a:r>
          </a:p>
          <a:p>
            <a:r>
              <a:rPr lang="en-US" dirty="0"/>
              <a:t> Please send the following to Michelle Nienhius, Prevention &amp; Intervention Services Manager, at mnienhius@daodas.sc.gov: </a:t>
            </a:r>
          </a:p>
          <a:p>
            <a:r>
              <a:rPr lang="en-US" dirty="0"/>
              <a:t>1. each Prevention staff member’s training plan for certification by the S.C. Association of Prevention Professionals and Advocates; and </a:t>
            </a:r>
          </a:p>
          <a:p>
            <a:r>
              <a:rPr lang="en-US" dirty="0"/>
              <a:t>2. each Prevention staff member’s job description. </a:t>
            </a:r>
          </a:p>
          <a:p>
            <a:r>
              <a:rPr lang="en-US" b="1" dirty="0"/>
              <a:t>Onsite Review </a:t>
            </a:r>
            <a:endParaRPr lang="en-US" dirty="0"/>
          </a:p>
          <a:p>
            <a:r>
              <a:rPr lang="en-US" dirty="0"/>
              <a:t>On the day of the onsite visit, the DAODAS team will arrive at 10:00 am.</a:t>
            </a:r>
          </a:p>
          <a:p>
            <a:r>
              <a:rPr lang="en-US" dirty="0"/>
              <a:t>The DAODAS team will plan to meet with the agency designees until lunchtime and then resume the review after lunch. Once the reviews have concluded, the team will meet with the Executive Director to discuss the findings and offer a time for questions during an exit interview. </a:t>
            </a:r>
          </a:p>
        </p:txBody>
      </p:sp>
      <p:sp>
        <p:nvSpPr>
          <p:cNvPr id="3" name="Date Placeholder 2">
            <a:extLst>
              <a:ext uri="{FF2B5EF4-FFF2-40B4-BE49-F238E27FC236}">
                <a16:creationId xmlns:a16="http://schemas.microsoft.com/office/drawing/2014/main" id="{27BDF21C-46AB-4A1D-9C7C-910FD0B1734A}"/>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214601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3BD36-E57A-43BA-9A71-AA58ED02D74B}"/>
              </a:ext>
            </a:extLst>
          </p:cNvPr>
          <p:cNvSpPr>
            <a:spLocks noGrp="1"/>
          </p:cNvSpPr>
          <p:nvPr>
            <p:ph idx="1"/>
          </p:nvPr>
        </p:nvSpPr>
        <p:spPr>
          <a:xfrm>
            <a:off x="359230" y="859971"/>
            <a:ext cx="10796452" cy="5704115"/>
          </a:xfrm>
        </p:spPr>
        <p:txBody>
          <a:bodyPr/>
          <a:lstStyle/>
          <a:p>
            <a:pPr algn="ctr"/>
            <a:r>
              <a:rPr lang="en-US" sz="2400" b="1" dirty="0">
                <a:solidFill>
                  <a:srgbClr val="00838B"/>
                </a:solidFill>
              </a:rPr>
              <a:t>Coordinated County Review (CCR)-Site Visits</a:t>
            </a:r>
          </a:p>
          <a:p>
            <a:r>
              <a:rPr lang="en-US" b="1" dirty="0"/>
              <a:t>Prevention </a:t>
            </a:r>
            <a:endParaRPr lang="en-US" dirty="0"/>
          </a:p>
          <a:p>
            <a:r>
              <a:rPr lang="en-US" dirty="0"/>
              <a:t>1. Prevention staff privileging files </a:t>
            </a:r>
          </a:p>
          <a:p>
            <a:r>
              <a:rPr lang="en-US" dirty="0"/>
              <a:t>2. Proof that Prevention employees’ received orientation </a:t>
            </a:r>
          </a:p>
          <a:p>
            <a:r>
              <a:rPr lang="en-US" dirty="0"/>
              <a:t>3. Examples of agency’s adherence to Prevention Manual Standards as it relates to the following strategies (if applicable):</a:t>
            </a:r>
          </a:p>
          <a:p>
            <a:pPr lvl="1"/>
            <a:r>
              <a:rPr lang="en-US" dirty="0"/>
              <a:t> a. Information Dissemination </a:t>
            </a:r>
          </a:p>
          <a:p>
            <a:pPr lvl="1"/>
            <a:r>
              <a:rPr lang="en-US" dirty="0"/>
              <a:t>b. Education </a:t>
            </a:r>
          </a:p>
          <a:p>
            <a:pPr lvl="1"/>
            <a:r>
              <a:rPr lang="en-US" dirty="0"/>
              <a:t>c. Alternatives </a:t>
            </a:r>
          </a:p>
          <a:p>
            <a:pPr lvl="1"/>
            <a:r>
              <a:rPr lang="en-US" dirty="0"/>
              <a:t>d. Problem Identification and Referral </a:t>
            </a:r>
          </a:p>
          <a:p>
            <a:pPr lvl="1"/>
            <a:r>
              <a:rPr lang="en-US" dirty="0"/>
              <a:t>e. Community-Based Process </a:t>
            </a:r>
          </a:p>
          <a:p>
            <a:pPr lvl="1"/>
            <a:r>
              <a:rPr lang="en-US" dirty="0"/>
              <a:t>f. Environmental </a:t>
            </a:r>
          </a:p>
          <a:p>
            <a:r>
              <a:rPr lang="en-US" dirty="0"/>
              <a:t>4. Demonstrations of agency adherence to DAODAS Evaluation Handbook </a:t>
            </a:r>
          </a:p>
          <a:p>
            <a:r>
              <a:rPr lang="en-US" b="1" i="1" dirty="0"/>
              <a:t>Refer to Primary Prevention Services Manual Definitions, Quality Assurance, Standards and Forms, FY23 (</a:t>
            </a:r>
            <a:r>
              <a:rPr lang="en-US" b="1" i="1" dirty="0">
                <a:hlinkClick r:id="rId2"/>
              </a:rPr>
              <a:t>https://ncweb.pire.org/</a:t>
            </a:r>
            <a:r>
              <a:rPr lang="en-US" b="1" i="1" dirty="0"/>
              <a:t> )</a:t>
            </a:r>
          </a:p>
        </p:txBody>
      </p:sp>
      <p:sp>
        <p:nvSpPr>
          <p:cNvPr id="3" name="Date Placeholder 2">
            <a:extLst>
              <a:ext uri="{FF2B5EF4-FFF2-40B4-BE49-F238E27FC236}">
                <a16:creationId xmlns:a16="http://schemas.microsoft.com/office/drawing/2014/main" id="{2D2F4C6C-9BD2-4CB8-B2CD-0399F6DF4BD0}"/>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299479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835D5-9435-4946-A760-91B6413E10BC}"/>
              </a:ext>
            </a:extLst>
          </p:cNvPr>
          <p:cNvPicPr>
            <a:picLocks noChangeAspect="1"/>
          </p:cNvPicPr>
          <p:nvPr/>
        </p:nvPicPr>
        <p:blipFill>
          <a:blip r:embed="rId2"/>
          <a:stretch>
            <a:fillRect/>
          </a:stretch>
        </p:blipFill>
        <p:spPr>
          <a:xfrm>
            <a:off x="89506" y="1023257"/>
            <a:ext cx="4721980" cy="5312228"/>
          </a:xfrm>
          <a:prstGeom prst="rect">
            <a:avLst/>
          </a:prstGeom>
        </p:spPr>
      </p:pic>
      <p:sp>
        <p:nvSpPr>
          <p:cNvPr id="8" name="Rectangle 7">
            <a:extLst>
              <a:ext uri="{FF2B5EF4-FFF2-40B4-BE49-F238E27FC236}">
                <a16:creationId xmlns:a16="http://schemas.microsoft.com/office/drawing/2014/main" id="{82BFA11A-DD51-4402-B2C8-6253B776D0BB}"/>
              </a:ext>
            </a:extLst>
          </p:cNvPr>
          <p:cNvSpPr/>
          <p:nvPr/>
        </p:nvSpPr>
        <p:spPr>
          <a:xfrm>
            <a:off x="4474029" y="1023257"/>
            <a:ext cx="7053942" cy="4893647"/>
          </a:xfrm>
          <a:prstGeom prst="rect">
            <a:avLst/>
          </a:prstGeom>
        </p:spPr>
        <p:txBody>
          <a:bodyPr wrap="square">
            <a:spAutoFit/>
          </a:bodyPr>
          <a:lstStyle/>
          <a:p>
            <a:r>
              <a:rPr lang="en-US" i="1" dirty="0">
                <a:latin typeface="inherit"/>
              </a:rPr>
              <a:t>Lifesavers is recognized as the premiere conference to learn about the latest highway safety research, best practices, and cutting-edge initiatives; and to explore innovative technology and strategies used to combat risky driving behaviors and save lives. The Lifesavers Conference is also historically the world’s largest gathering of leaders and advocates in traffic safety. Now in its 41st year, the Lifesavers Conference will take place </a:t>
            </a:r>
            <a:r>
              <a:rPr lang="en-US" sz="2400" b="1" i="1" dirty="0">
                <a:latin typeface="inherit"/>
              </a:rPr>
              <a:t>April 2-4, 2023 in Seattle, WA</a:t>
            </a:r>
          </a:p>
          <a:p>
            <a:endParaRPr lang="en-US" b="1" dirty="0">
              <a:latin typeface="PT Serif"/>
            </a:endParaRPr>
          </a:p>
          <a:p>
            <a:r>
              <a:rPr lang="en-US" i="1" dirty="0">
                <a:latin typeface="inherit"/>
              </a:rPr>
              <a:t>The 2023 Lifesavers Conference will provide a national platform with over 70 workshops in nine tracks, plenary sessions, peer exchange discussion groups, and an extensive exhibit hall. The Lifesavers Conference program is designed to engage federal, state and local government, law enforcement, public health, injury prevention, advocacy, and non-profit organization professionals in an exchange of ideas, strategies, and programs to reduce preventable injuries and deaths.</a:t>
            </a:r>
            <a:endParaRPr lang="en-US" dirty="0">
              <a:latin typeface="PT Serif"/>
            </a:endParaRPr>
          </a:p>
          <a:p>
            <a:br>
              <a:rPr lang="en-US" dirty="0"/>
            </a:br>
            <a:endParaRPr lang="en-US" dirty="0"/>
          </a:p>
        </p:txBody>
      </p:sp>
      <p:sp>
        <p:nvSpPr>
          <p:cNvPr id="9" name="Rectangle 8">
            <a:extLst>
              <a:ext uri="{FF2B5EF4-FFF2-40B4-BE49-F238E27FC236}">
                <a16:creationId xmlns:a16="http://schemas.microsoft.com/office/drawing/2014/main" id="{7338BC03-21DB-4CE0-BC63-7C594982F0B4}"/>
              </a:ext>
            </a:extLst>
          </p:cNvPr>
          <p:cNvSpPr/>
          <p:nvPr/>
        </p:nvSpPr>
        <p:spPr>
          <a:xfrm>
            <a:off x="4590195" y="5526030"/>
            <a:ext cx="6807376" cy="954107"/>
          </a:xfrm>
          <a:prstGeom prst="rect">
            <a:avLst/>
          </a:prstGeom>
        </p:spPr>
        <p:txBody>
          <a:bodyPr wrap="none">
            <a:spAutoFit/>
          </a:bodyPr>
          <a:lstStyle/>
          <a:p>
            <a:r>
              <a:rPr lang="en-US" sz="2800" dirty="0">
                <a:hlinkClick r:id="rId3"/>
              </a:rPr>
              <a:t>https://lifesaversconference.org/registration/</a:t>
            </a:r>
            <a:endParaRPr lang="en-US" sz="2800" dirty="0"/>
          </a:p>
          <a:p>
            <a:endParaRPr lang="en-US" sz="2800" dirty="0"/>
          </a:p>
        </p:txBody>
      </p:sp>
    </p:spTree>
    <p:extLst>
      <p:ext uri="{BB962C8B-B14F-4D97-AF65-F5344CB8AC3E}">
        <p14:creationId xmlns:p14="http://schemas.microsoft.com/office/powerpoint/2010/main" val="330233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AE78F-8790-4030-B19D-4934CE5CF3F1}"/>
              </a:ext>
            </a:extLst>
          </p:cNvPr>
          <p:cNvSpPr>
            <a:spLocks noGrp="1"/>
          </p:cNvSpPr>
          <p:nvPr>
            <p:ph idx="1"/>
          </p:nvPr>
        </p:nvSpPr>
        <p:spPr>
          <a:xfrm>
            <a:off x="348343" y="838200"/>
            <a:ext cx="11473543" cy="5747657"/>
          </a:xfrm>
        </p:spPr>
        <p:txBody>
          <a:bodyPr/>
          <a:lstStyle/>
          <a:p>
            <a:endParaRPr lang="en-US" dirty="0">
              <a:hlinkClick r:id="rId2"/>
            </a:endParaRPr>
          </a:p>
          <a:p>
            <a:endParaRPr lang="en-US" dirty="0">
              <a:hlinkClick r:id="rId2"/>
            </a:endParaRPr>
          </a:p>
          <a:p>
            <a:endParaRPr lang="en-US" dirty="0">
              <a:hlinkClick r:id="rId2"/>
            </a:endParaRPr>
          </a:p>
          <a:p>
            <a:r>
              <a:rPr lang="en-US" sz="2400" b="1" dirty="0"/>
              <a:t>April 10-13, 2023</a:t>
            </a:r>
          </a:p>
          <a:p>
            <a:r>
              <a:rPr lang="en-US" sz="2400" dirty="0"/>
              <a:t>More than one million lives have been lost since the start of the opioid epidemic. Overdose deaths have reached record rates, and we can't afford for more lives to be lost. It's time to turn the numbers around. Rx Summit is the largest, most influential event addressing this crisis, where strategies are shared and put into action. Our global community is made up of multidisciplinary stakeholders "from federal to family". Join us next year in Atlanta to learn the latest strategies for prevention, treatment, and recovery.</a:t>
            </a:r>
          </a:p>
          <a:p>
            <a:r>
              <a:rPr lang="en-US" sz="2400" dirty="0"/>
              <a:t>Located in the heart of downtown Atlanta, Georgia World Congress Center (GWCC) features 1.5 million square feet of prime exhibit space and is the world’s largest LEED certified convention center.</a:t>
            </a:r>
            <a:endParaRPr lang="en-US" sz="2400" dirty="0">
              <a:hlinkClick r:id="rId2"/>
            </a:endParaRPr>
          </a:p>
          <a:p>
            <a:r>
              <a:rPr lang="en-US" sz="2400" dirty="0">
                <a:hlinkClick r:id="rId2"/>
              </a:rPr>
              <a:t>https://www.rx-summit.com/rates</a:t>
            </a:r>
          </a:p>
          <a:p>
            <a:endParaRPr lang="en-US" sz="2400"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https://www.rx-summit.com/rates</a:t>
            </a:r>
            <a:endParaRPr lang="en-US" dirty="0"/>
          </a:p>
          <a:p>
            <a:endParaRPr lang="en-US" dirty="0"/>
          </a:p>
        </p:txBody>
      </p:sp>
      <p:sp>
        <p:nvSpPr>
          <p:cNvPr id="2" name="Date Placeholder 1">
            <a:extLst>
              <a:ext uri="{FF2B5EF4-FFF2-40B4-BE49-F238E27FC236}">
                <a16:creationId xmlns:a16="http://schemas.microsoft.com/office/drawing/2014/main" id="{B5855FF8-D06C-4DE6-933D-E8AB75D68CAA}"/>
              </a:ext>
            </a:extLst>
          </p:cNvPr>
          <p:cNvSpPr>
            <a:spLocks noGrp="1"/>
          </p:cNvSpPr>
          <p:nvPr>
            <p:ph type="dt" sz="half" idx="2"/>
          </p:nvPr>
        </p:nvSpPr>
        <p:spPr/>
        <p:txBody>
          <a:bodyPr/>
          <a:lstStyle/>
          <a:p>
            <a:fld id="{D4F6D862-A06D-436F-A92E-EBAAD50B6E50}" type="datetime2">
              <a:rPr lang="en-US" smtClean="0"/>
              <a:t>Thursday, February 9, 2023</a:t>
            </a:fld>
            <a:endParaRPr lang="en-US" dirty="0"/>
          </a:p>
        </p:txBody>
      </p:sp>
      <p:pic>
        <p:nvPicPr>
          <p:cNvPr id="1026" name="Picture 2" descr="Home">
            <a:extLst>
              <a:ext uri="{FF2B5EF4-FFF2-40B4-BE49-F238E27FC236}">
                <a16:creationId xmlns:a16="http://schemas.microsoft.com/office/drawing/2014/main" id="{5CA391B6-BEB9-46CF-8D55-6926C2276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5" y="838200"/>
            <a:ext cx="8990863" cy="118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0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40576-FDCD-4A75-A216-9A939EFD6327}"/>
              </a:ext>
            </a:extLst>
          </p:cNvPr>
          <p:cNvSpPr>
            <a:spLocks noGrp="1"/>
          </p:cNvSpPr>
          <p:nvPr>
            <p:ph idx="1"/>
          </p:nvPr>
        </p:nvSpPr>
        <p:spPr>
          <a:xfrm>
            <a:off x="457201" y="1121229"/>
            <a:ext cx="10698480" cy="4747865"/>
          </a:xfrm>
        </p:spPr>
        <p:txBody>
          <a:bodyPr/>
          <a:lstStyle/>
          <a:p>
            <a:pPr algn="ctr"/>
            <a:r>
              <a:rPr lang="en-US" sz="3200" b="1" dirty="0">
                <a:solidFill>
                  <a:srgbClr val="00838B"/>
                </a:solidFill>
              </a:rPr>
              <a:t>CADCA Mid-Year</a:t>
            </a:r>
          </a:p>
          <a:p>
            <a:pPr algn="ctr"/>
            <a:r>
              <a:rPr lang="en-US" sz="3200" b="1" dirty="0">
                <a:solidFill>
                  <a:srgbClr val="00838B"/>
                </a:solidFill>
              </a:rPr>
              <a:t>July 16-20, 2023-Gaylord Texan-Dallas Texas</a:t>
            </a:r>
          </a:p>
          <a:p>
            <a:pPr marL="0" indent="0" algn="ctr">
              <a:buNone/>
            </a:pPr>
            <a:r>
              <a:rPr lang="en-US" sz="2800" dirty="0"/>
              <a:t>Held for four days during the summer, the Mid-Year Training Institute offers in-depth, interactive training sessions geared specifically for community coalition leaders and staff. Mid-Year also includes two levels of training for the National Youth Leadership Initiative (NYLI) activities (i.e., Key Essentials and Advanced). From fundamentals of coalition building and strategic planning to evaluation and research, you will walk away motivated and inspired. </a:t>
            </a:r>
          </a:p>
          <a:p>
            <a:pPr marL="0" indent="0" algn="ctr">
              <a:buNone/>
            </a:pPr>
            <a:r>
              <a:rPr lang="en-US" sz="2800" b="1" dirty="0">
                <a:solidFill>
                  <a:srgbClr val="00838B"/>
                </a:solidFill>
              </a:rPr>
              <a:t>Last year’s information: </a:t>
            </a:r>
            <a:r>
              <a:rPr lang="en-US" sz="2800" b="1" dirty="0">
                <a:solidFill>
                  <a:srgbClr val="00838B"/>
                </a:solidFill>
                <a:hlinkClick r:id="rId2"/>
              </a:rPr>
              <a:t>https://www.cadca.org/myti2022</a:t>
            </a:r>
            <a:endParaRPr lang="en-US" sz="2800" b="1" dirty="0">
              <a:solidFill>
                <a:srgbClr val="00838B"/>
              </a:solidFill>
            </a:endParaRPr>
          </a:p>
          <a:p>
            <a:pPr marL="0" indent="0" algn="ctr">
              <a:buNone/>
            </a:pPr>
            <a:endParaRPr lang="en-US" sz="2800" b="1" dirty="0">
              <a:solidFill>
                <a:srgbClr val="00838B"/>
              </a:solidFill>
            </a:endParaRPr>
          </a:p>
          <a:p>
            <a:pPr marL="0" indent="0" algn="ctr">
              <a:buNone/>
            </a:pPr>
            <a:endParaRPr lang="en-US" sz="2800" b="1" dirty="0">
              <a:solidFill>
                <a:srgbClr val="00838B"/>
              </a:solidFill>
            </a:endParaRPr>
          </a:p>
        </p:txBody>
      </p:sp>
      <p:sp>
        <p:nvSpPr>
          <p:cNvPr id="3" name="Date Placeholder 2">
            <a:extLst>
              <a:ext uri="{FF2B5EF4-FFF2-40B4-BE49-F238E27FC236}">
                <a16:creationId xmlns:a16="http://schemas.microsoft.com/office/drawing/2014/main" id="{0915E78C-C8CF-453A-A2AB-88CECA6F318F}"/>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314373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F3D912-DAB1-4E93-B3D8-C4B9628A8F93}"/>
              </a:ext>
            </a:extLst>
          </p:cNvPr>
          <p:cNvPicPr>
            <a:picLocks noGrp="1" noChangeAspect="1"/>
          </p:cNvPicPr>
          <p:nvPr>
            <p:ph idx="1"/>
          </p:nvPr>
        </p:nvPicPr>
        <p:blipFill>
          <a:blip r:embed="rId2"/>
          <a:stretch>
            <a:fillRect/>
          </a:stretch>
        </p:blipFill>
        <p:spPr>
          <a:xfrm>
            <a:off x="1741715" y="874283"/>
            <a:ext cx="8338454" cy="3290629"/>
          </a:xfrm>
          <a:prstGeom prst="rect">
            <a:avLst/>
          </a:prstGeom>
        </p:spPr>
      </p:pic>
      <p:sp>
        <p:nvSpPr>
          <p:cNvPr id="3" name="Date Placeholder 2">
            <a:extLst>
              <a:ext uri="{FF2B5EF4-FFF2-40B4-BE49-F238E27FC236}">
                <a16:creationId xmlns:a16="http://schemas.microsoft.com/office/drawing/2014/main" id="{6902707C-2298-4AA8-BD08-F71CCAA74E49}"/>
              </a:ext>
            </a:extLst>
          </p:cNvPr>
          <p:cNvSpPr>
            <a:spLocks noGrp="1"/>
          </p:cNvSpPr>
          <p:nvPr>
            <p:ph type="dt" sz="half" idx="2"/>
          </p:nvPr>
        </p:nvSpPr>
        <p:spPr/>
        <p:txBody>
          <a:bodyPr/>
          <a:lstStyle/>
          <a:p>
            <a:fld id="{D32C9CBE-BB3D-4D4A-BBA2-C9CC33C12E4A}" type="datetime1">
              <a:rPr lang="en-US" smtClean="0"/>
              <a:t>2/9/2023</a:t>
            </a:fld>
            <a:endParaRPr lang="en-US" dirty="0"/>
          </a:p>
        </p:txBody>
      </p:sp>
      <p:sp>
        <p:nvSpPr>
          <p:cNvPr id="5" name="Rectangle 4">
            <a:extLst>
              <a:ext uri="{FF2B5EF4-FFF2-40B4-BE49-F238E27FC236}">
                <a16:creationId xmlns:a16="http://schemas.microsoft.com/office/drawing/2014/main" id="{83553C06-CD81-4578-84DC-0051D26EB843}"/>
              </a:ext>
            </a:extLst>
          </p:cNvPr>
          <p:cNvSpPr/>
          <p:nvPr/>
        </p:nvSpPr>
        <p:spPr>
          <a:xfrm>
            <a:off x="2775857" y="4354286"/>
            <a:ext cx="6226629" cy="2308324"/>
          </a:xfrm>
          <a:prstGeom prst="rect">
            <a:avLst/>
          </a:prstGeom>
        </p:spPr>
        <p:txBody>
          <a:bodyPr wrap="square">
            <a:spAutoFit/>
          </a:bodyPr>
          <a:lstStyle/>
          <a:p>
            <a:r>
              <a:rPr lang="en-US" sz="2400" b="1" dirty="0">
                <a:solidFill>
                  <a:srgbClr val="00838B"/>
                </a:solidFill>
              </a:rPr>
              <a:t>NPN Conference 2023</a:t>
            </a:r>
          </a:p>
          <a:p>
            <a:r>
              <a:rPr lang="en-US" sz="2400" b="1" dirty="0">
                <a:solidFill>
                  <a:srgbClr val="00838B"/>
                </a:solidFill>
              </a:rPr>
              <a:t>August 15 - 17, 2023</a:t>
            </a:r>
          </a:p>
          <a:p>
            <a:r>
              <a:rPr lang="en-US" sz="2400" b="1" dirty="0">
                <a:solidFill>
                  <a:srgbClr val="00838B"/>
                </a:solidFill>
              </a:rPr>
              <a:t>Call for Workshop Proposals: 2/22/2023</a:t>
            </a:r>
          </a:p>
          <a:p>
            <a:r>
              <a:rPr lang="en-US" sz="2400" b="1" dirty="0">
                <a:solidFill>
                  <a:srgbClr val="00838B"/>
                </a:solidFill>
              </a:rPr>
              <a:t>Registration Opens: 5/8/2023</a:t>
            </a:r>
          </a:p>
          <a:p>
            <a:endParaRPr lang="en-US" sz="2400" b="1" dirty="0">
              <a:solidFill>
                <a:srgbClr val="00838B"/>
              </a:solidFill>
            </a:endParaRPr>
          </a:p>
          <a:p>
            <a:endParaRPr lang="en-US" sz="2400" b="1" dirty="0">
              <a:solidFill>
                <a:srgbClr val="00838B"/>
              </a:solidFill>
            </a:endParaRPr>
          </a:p>
        </p:txBody>
      </p:sp>
      <p:sp>
        <p:nvSpPr>
          <p:cNvPr id="6" name="Rectangle 5">
            <a:extLst>
              <a:ext uri="{FF2B5EF4-FFF2-40B4-BE49-F238E27FC236}">
                <a16:creationId xmlns:a16="http://schemas.microsoft.com/office/drawing/2014/main" id="{4C519F16-B8D8-4066-84D5-0E1658D6F69D}"/>
              </a:ext>
            </a:extLst>
          </p:cNvPr>
          <p:cNvSpPr/>
          <p:nvPr/>
        </p:nvSpPr>
        <p:spPr>
          <a:xfrm>
            <a:off x="4584345" y="6053368"/>
            <a:ext cx="2609652" cy="646331"/>
          </a:xfrm>
          <a:prstGeom prst="rect">
            <a:avLst/>
          </a:prstGeom>
        </p:spPr>
        <p:txBody>
          <a:bodyPr wrap="square">
            <a:spAutoFit/>
          </a:bodyPr>
          <a:lstStyle/>
          <a:p>
            <a:r>
              <a:rPr lang="en-US" dirty="0">
                <a:hlinkClick r:id="rId3"/>
              </a:rPr>
              <a:t>http://npnconference.org</a:t>
            </a:r>
            <a:endParaRPr lang="en-US" dirty="0"/>
          </a:p>
          <a:p>
            <a:endParaRPr lang="en-US" dirty="0"/>
          </a:p>
        </p:txBody>
      </p:sp>
    </p:spTree>
    <p:extLst>
      <p:ext uri="{BB962C8B-B14F-4D97-AF65-F5344CB8AC3E}">
        <p14:creationId xmlns:p14="http://schemas.microsoft.com/office/powerpoint/2010/main" val="366355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461714-F167-4714-B1DD-0BCD2E6233FB}"/>
              </a:ext>
            </a:extLst>
          </p:cNvPr>
          <p:cNvPicPr>
            <a:picLocks noGrp="1" noChangeAspect="1"/>
          </p:cNvPicPr>
          <p:nvPr>
            <p:ph idx="1"/>
          </p:nvPr>
        </p:nvPicPr>
        <p:blipFill>
          <a:blip r:embed="rId2"/>
          <a:stretch>
            <a:fillRect/>
          </a:stretch>
        </p:blipFill>
        <p:spPr>
          <a:xfrm>
            <a:off x="499780" y="1248284"/>
            <a:ext cx="4361431" cy="4361431"/>
          </a:xfrm>
          <a:prstGeom prst="rect">
            <a:avLst/>
          </a:prstGeom>
        </p:spPr>
      </p:pic>
      <p:sp>
        <p:nvSpPr>
          <p:cNvPr id="3" name="Date Placeholder 2">
            <a:extLst>
              <a:ext uri="{FF2B5EF4-FFF2-40B4-BE49-F238E27FC236}">
                <a16:creationId xmlns:a16="http://schemas.microsoft.com/office/drawing/2014/main" id="{9D543008-7FCC-4778-98A4-BB1E40233E87}"/>
              </a:ext>
            </a:extLst>
          </p:cNvPr>
          <p:cNvSpPr>
            <a:spLocks noGrp="1"/>
          </p:cNvSpPr>
          <p:nvPr>
            <p:ph type="dt" sz="half" idx="2"/>
          </p:nvPr>
        </p:nvSpPr>
        <p:spPr/>
        <p:txBody>
          <a:bodyPr/>
          <a:lstStyle/>
          <a:p>
            <a:fld id="{D32C9CBE-BB3D-4D4A-BBA2-C9CC33C12E4A}" type="datetime1">
              <a:rPr lang="en-US" smtClean="0"/>
              <a:t>2/9/2023</a:t>
            </a:fld>
            <a:endParaRPr lang="en-US" dirty="0"/>
          </a:p>
        </p:txBody>
      </p:sp>
      <p:sp>
        <p:nvSpPr>
          <p:cNvPr id="5" name="Rectangle 4">
            <a:extLst>
              <a:ext uri="{FF2B5EF4-FFF2-40B4-BE49-F238E27FC236}">
                <a16:creationId xmlns:a16="http://schemas.microsoft.com/office/drawing/2014/main" id="{AF91262C-BA7B-4279-AE51-7D889E6F3B4F}"/>
              </a:ext>
            </a:extLst>
          </p:cNvPr>
          <p:cNvSpPr/>
          <p:nvPr/>
        </p:nvSpPr>
        <p:spPr>
          <a:xfrm>
            <a:off x="4996542" y="1349829"/>
            <a:ext cx="6574972" cy="2308324"/>
          </a:xfrm>
          <a:prstGeom prst="rect">
            <a:avLst/>
          </a:prstGeom>
        </p:spPr>
        <p:txBody>
          <a:bodyPr wrap="square">
            <a:spAutoFit/>
          </a:bodyPr>
          <a:lstStyle/>
          <a:p>
            <a:pPr algn="ctr"/>
            <a:r>
              <a:rPr lang="en-US" sz="2400" dirty="0"/>
              <a:t>2023 NLLEA Annual Conference</a:t>
            </a:r>
          </a:p>
          <a:p>
            <a:pPr algn="ctr"/>
            <a:r>
              <a:rPr lang="en-US" sz="2400" dirty="0"/>
              <a:t>October 9-11, 2023</a:t>
            </a:r>
          </a:p>
          <a:p>
            <a:pPr algn="ctr"/>
            <a:r>
              <a:rPr lang="en-US" sz="2400" dirty="0"/>
              <a:t>Call for Workshop Proposals</a:t>
            </a:r>
          </a:p>
          <a:p>
            <a:pPr algn="ctr"/>
            <a:endParaRPr lang="en-US" sz="2400" dirty="0"/>
          </a:p>
          <a:p>
            <a:pPr algn="ctr"/>
            <a:r>
              <a:rPr lang="en-US" sz="2400" dirty="0"/>
              <a:t>Proposal Submission Guidelines</a:t>
            </a:r>
          </a:p>
          <a:p>
            <a:pPr algn="ctr"/>
            <a:r>
              <a:rPr lang="en-US" sz="2400" dirty="0"/>
              <a:t>Deadline January 31, 2023</a:t>
            </a:r>
          </a:p>
        </p:txBody>
      </p:sp>
      <p:pic>
        <p:nvPicPr>
          <p:cNvPr id="6" name="Picture 5">
            <a:extLst>
              <a:ext uri="{FF2B5EF4-FFF2-40B4-BE49-F238E27FC236}">
                <a16:creationId xmlns:a16="http://schemas.microsoft.com/office/drawing/2014/main" id="{AB21DF5D-2D18-4B3B-AFA6-87BB008C1DEA}"/>
              </a:ext>
            </a:extLst>
          </p:cNvPr>
          <p:cNvPicPr>
            <a:picLocks noChangeAspect="1"/>
          </p:cNvPicPr>
          <p:nvPr/>
        </p:nvPicPr>
        <p:blipFill>
          <a:blip r:embed="rId3"/>
          <a:stretch>
            <a:fillRect/>
          </a:stretch>
        </p:blipFill>
        <p:spPr>
          <a:xfrm>
            <a:off x="9501470" y="4269039"/>
            <a:ext cx="2190750" cy="2190750"/>
          </a:xfrm>
          <a:prstGeom prst="rect">
            <a:avLst/>
          </a:prstGeom>
        </p:spPr>
      </p:pic>
      <p:sp>
        <p:nvSpPr>
          <p:cNvPr id="7" name="Rectangle 6">
            <a:extLst>
              <a:ext uri="{FF2B5EF4-FFF2-40B4-BE49-F238E27FC236}">
                <a16:creationId xmlns:a16="http://schemas.microsoft.com/office/drawing/2014/main" id="{764CAFC8-43AF-49D7-B0A3-7524EB9FE5BC}"/>
              </a:ext>
            </a:extLst>
          </p:cNvPr>
          <p:cNvSpPr/>
          <p:nvPr/>
        </p:nvSpPr>
        <p:spPr>
          <a:xfrm>
            <a:off x="5375860" y="4084373"/>
            <a:ext cx="3805850" cy="830997"/>
          </a:xfrm>
          <a:prstGeom prst="rect">
            <a:avLst/>
          </a:prstGeom>
        </p:spPr>
        <p:txBody>
          <a:bodyPr wrap="none">
            <a:spAutoFit/>
          </a:bodyPr>
          <a:lstStyle/>
          <a:p>
            <a:r>
              <a:rPr lang="en-US" sz="2400" dirty="0">
                <a:hlinkClick r:id="rId4"/>
              </a:rPr>
              <a:t>https://www.nllea.org/home</a:t>
            </a:r>
            <a:endParaRPr lang="en-US" sz="2400" dirty="0"/>
          </a:p>
          <a:p>
            <a:endParaRPr lang="en-US" sz="2400" dirty="0"/>
          </a:p>
        </p:txBody>
      </p:sp>
    </p:spTree>
    <p:extLst>
      <p:ext uri="{BB962C8B-B14F-4D97-AF65-F5344CB8AC3E}">
        <p14:creationId xmlns:p14="http://schemas.microsoft.com/office/powerpoint/2010/main" val="330444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39F2D-8A98-4B4D-943B-12117BB77E32}"/>
              </a:ext>
            </a:extLst>
          </p:cNvPr>
          <p:cNvSpPr>
            <a:spLocks noGrp="1"/>
          </p:cNvSpPr>
          <p:nvPr>
            <p:ph idx="1"/>
          </p:nvPr>
        </p:nvSpPr>
        <p:spPr>
          <a:xfrm>
            <a:off x="446315" y="968829"/>
            <a:ext cx="11179628" cy="5490960"/>
          </a:xfrm>
        </p:spPr>
        <p:txBody>
          <a:bodyPr/>
          <a:lstStyle/>
          <a:p>
            <a:r>
              <a:rPr lang="en-US" sz="3200" b="1" dirty="0"/>
              <a:t>NOVEMBER 8TH &amp; NOVEMBER 9TH, 2023</a:t>
            </a:r>
          </a:p>
          <a:p>
            <a:r>
              <a:rPr lang="en-US" sz="3200" b="1" dirty="0"/>
              <a:t>Historic Charleston, South Carolina</a:t>
            </a:r>
          </a:p>
          <a:p>
            <a:endParaRPr lang="en-US" dirty="0"/>
          </a:p>
          <a:p>
            <a:endParaRPr lang="en-US" dirty="0"/>
          </a:p>
          <a:p>
            <a:endParaRPr lang="en-US" dirty="0"/>
          </a:p>
          <a:p>
            <a:r>
              <a:rPr lang="en-US" dirty="0"/>
              <a:t>The 2nd Annual National Emerging Drug Trends Conference will be held on </a:t>
            </a:r>
            <a:r>
              <a:rPr lang="en-US" b="1" dirty="0"/>
              <a:t>November 8th and 9th, 2023</a:t>
            </a:r>
            <a:r>
              <a:rPr lang="en-US" dirty="0"/>
              <a:t> in historic Charleston, South Carolina. The conference is an exclusive drug education and enforcement conference highlighting an array of superior speakers with expert knowledge.  </a:t>
            </a:r>
          </a:p>
          <a:p>
            <a:r>
              <a:rPr lang="en-US" b="1" cap="all" dirty="0"/>
              <a:t>REGISTRATION </a:t>
            </a:r>
          </a:p>
          <a:p>
            <a:r>
              <a:rPr lang="en-US" dirty="0"/>
              <a:t>Early Registration: Will open in January of 2023!</a:t>
            </a:r>
          </a:p>
          <a:p>
            <a:r>
              <a:rPr lang="en-US" dirty="0">
                <a:hlinkClick r:id="rId2"/>
              </a:rPr>
              <a:t>https://www.emergingdrugtrends.com/about</a:t>
            </a:r>
            <a:endParaRPr lang="en-US" dirty="0"/>
          </a:p>
          <a:p>
            <a:endParaRPr lang="en-US"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i="1" dirty="0"/>
              <a:t>SAVE</a:t>
            </a:r>
          </a:p>
          <a:p>
            <a:r>
              <a:rPr lang="en-US" i="1" dirty="0"/>
              <a:t>T H E</a:t>
            </a:r>
          </a:p>
          <a:p>
            <a:r>
              <a:rPr lang="en-US" i="1" dirty="0"/>
              <a:t>DATE</a:t>
            </a:r>
          </a:p>
          <a:p>
            <a:endParaRPr lang="en-US" dirty="0"/>
          </a:p>
        </p:txBody>
      </p:sp>
      <p:sp>
        <p:nvSpPr>
          <p:cNvPr id="2" name="Date Placeholder 1">
            <a:extLst>
              <a:ext uri="{FF2B5EF4-FFF2-40B4-BE49-F238E27FC236}">
                <a16:creationId xmlns:a16="http://schemas.microsoft.com/office/drawing/2014/main" id="{FCA4C9BF-0C70-497E-8C69-015FF6D11286}"/>
              </a:ext>
            </a:extLst>
          </p:cNvPr>
          <p:cNvSpPr>
            <a:spLocks noGrp="1"/>
          </p:cNvSpPr>
          <p:nvPr>
            <p:ph type="dt" sz="half" idx="2"/>
          </p:nvPr>
        </p:nvSpPr>
        <p:spPr/>
        <p:txBody>
          <a:bodyPr/>
          <a:lstStyle/>
          <a:p>
            <a:fld id="{ED02A1B5-AED9-4ED2-876C-3A6D7FD53219}" type="datetime1">
              <a:rPr lang="en-US" smtClean="0"/>
              <a:t>2/9/2023</a:t>
            </a:fld>
            <a:endParaRPr lang="en-US" dirty="0"/>
          </a:p>
        </p:txBody>
      </p:sp>
      <p:pic>
        <p:nvPicPr>
          <p:cNvPr id="7" name="Picture 6">
            <a:extLst>
              <a:ext uri="{FF2B5EF4-FFF2-40B4-BE49-F238E27FC236}">
                <a16:creationId xmlns:a16="http://schemas.microsoft.com/office/drawing/2014/main" id="{496AC2FF-2855-4F7D-8730-F2F7D2CB0827}"/>
              </a:ext>
            </a:extLst>
          </p:cNvPr>
          <p:cNvPicPr>
            <a:picLocks noChangeAspect="1"/>
          </p:cNvPicPr>
          <p:nvPr/>
        </p:nvPicPr>
        <p:blipFill>
          <a:blip r:embed="rId3"/>
          <a:stretch>
            <a:fillRect/>
          </a:stretch>
        </p:blipFill>
        <p:spPr>
          <a:xfrm>
            <a:off x="9024257" y="862692"/>
            <a:ext cx="2403022" cy="2403022"/>
          </a:xfrm>
          <a:prstGeom prst="rect">
            <a:avLst/>
          </a:prstGeom>
        </p:spPr>
      </p:pic>
    </p:spTree>
    <p:extLst>
      <p:ext uri="{BB962C8B-B14F-4D97-AF65-F5344CB8AC3E}">
        <p14:creationId xmlns:p14="http://schemas.microsoft.com/office/powerpoint/2010/main" val="3401371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687C0A-99EE-4A68-A9F2-F1CF1F7BF292}"/>
              </a:ext>
            </a:extLst>
          </p:cNvPr>
          <p:cNvPicPr>
            <a:picLocks noGrp="1" noChangeAspect="1"/>
          </p:cNvPicPr>
          <p:nvPr>
            <p:ph idx="1"/>
          </p:nvPr>
        </p:nvPicPr>
        <p:blipFill>
          <a:blip r:embed="rId2"/>
          <a:stretch>
            <a:fillRect/>
          </a:stretch>
        </p:blipFill>
        <p:spPr>
          <a:xfrm>
            <a:off x="762001" y="840285"/>
            <a:ext cx="10369170" cy="5832658"/>
          </a:xfrm>
          <a:prstGeom prst="rect">
            <a:avLst/>
          </a:prstGeom>
        </p:spPr>
      </p:pic>
      <p:sp>
        <p:nvSpPr>
          <p:cNvPr id="3" name="Date Placeholder 2">
            <a:extLst>
              <a:ext uri="{FF2B5EF4-FFF2-40B4-BE49-F238E27FC236}">
                <a16:creationId xmlns:a16="http://schemas.microsoft.com/office/drawing/2014/main" id="{D191140D-25F5-4760-9FE6-2C0508708DB6}"/>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357797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2/9/2023</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35429" y="1151067"/>
            <a:ext cx="10946162" cy="5206190"/>
          </a:xfrm>
        </p:spPr>
        <p:txBody>
          <a:bodyPr/>
          <a:lstStyle/>
          <a:p>
            <a:pPr algn="ctr"/>
            <a:r>
              <a:rPr lang="en-US" sz="2400" b="1" dirty="0">
                <a:solidFill>
                  <a:srgbClr val="00838B"/>
                </a:solidFill>
              </a:rPr>
              <a:t>Topics Addressed:</a:t>
            </a:r>
          </a:p>
          <a:p>
            <a:pPr marL="0" indent="0">
              <a:buNone/>
            </a:pPr>
            <a:r>
              <a:rPr lang="en-US" sz="2400" dirty="0"/>
              <a:t>GMS and Prevention Portal Updates and Reporting</a:t>
            </a:r>
          </a:p>
          <a:p>
            <a:pPr marL="0" indent="0">
              <a:buNone/>
            </a:pPr>
            <a:r>
              <a:rPr lang="en-US" sz="2400" dirty="0"/>
              <a:t>FY24 Primary Prevention SAPT BG Set Aside Formula Updates</a:t>
            </a:r>
          </a:p>
          <a:p>
            <a:pPr marL="0" indent="0">
              <a:buNone/>
            </a:pPr>
            <a:r>
              <a:rPr lang="en-US" sz="2400" dirty="0"/>
              <a:t>County Plan and SAPT BG Prevention Applications</a:t>
            </a:r>
          </a:p>
          <a:p>
            <a:pPr marL="0" indent="0">
              <a:buNone/>
            </a:pPr>
            <a:r>
              <a:rPr lang="en-US" sz="2400" dirty="0"/>
              <a:t>Coordinated County Review (CCR)-Site Visits</a:t>
            </a:r>
          </a:p>
          <a:p>
            <a:pPr marL="0" indent="0">
              <a:buNone/>
            </a:pPr>
            <a:r>
              <a:rPr lang="en-US" sz="2400" dirty="0"/>
              <a:t>AET Updates- Out of Their Hands Campaign for Spring 23</a:t>
            </a:r>
          </a:p>
          <a:p>
            <a:pPr marL="0" indent="0">
              <a:buNone/>
            </a:pPr>
            <a:r>
              <a:rPr lang="en-US" sz="2400" dirty="0"/>
              <a:t>STEP/TEP/PREP</a:t>
            </a:r>
          </a:p>
          <a:p>
            <a:pPr marL="0" indent="0">
              <a:buNone/>
            </a:pPr>
            <a:r>
              <a:rPr lang="en-US" sz="2400" dirty="0" err="1"/>
              <a:t>Synar</a:t>
            </a:r>
            <a:r>
              <a:rPr lang="en-US" sz="2400" dirty="0"/>
              <a:t> Study Updates</a:t>
            </a:r>
          </a:p>
          <a:p>
            <a:pPr marL="0" indent="0">
              <a:buNone/>
            </a:pPr>
            <a:r>
              <a:rPr lang="en-US" sz="2400" dirty="0"/>
              <a:t>SOR Updates</a:t>
            </a:r>
          </a:p>
          <a:p>
            <a:pPr marL="0" indent="0">
              <a:buNone/>
            </a:pPr>
            <a:r>
              <a:rPr lang="en-US" sz="2400" dirty="0"/>
              <a:t>Training/Resources</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50B83-F4A8-42F0-B0C8-FDD82BD8298C}"/>
              </a:ext>
            </a:extLst>
          </p:cNvPr>
          <p:cNvSpPr>
            <a:spLocks noGrp="1"/>
          </p:cNvSpPr>
          <p:nvPr>
            <p:ph idx="1"/>
          </p:nvPr>
        </p:nvSpPr>
        <p:spPr>
          <a:xfrm>
            <a:off x="247859" y="1225899"/>
            <a:ext cx="11696282" cy="5334374"/>
          </a:xfrm>
        </p:spPr>
        <p:txBody>
          <a:bodyPr/>
          <a:lstStyle/>
          <a:p>
            <a:endParaRPr lang="en-US" dirty="0"/>
          </a:p>
          <a:p>
            <a:endParaRPr lang="en-US" dirty="0"/>
          </a:p>
        </p:txBody>
      </p:sp>
      <p:sp>
        <p:nvSpPr>
          <p:cNvPr id="3" name="Date Placeholder 2">
            <a:extLst>
              <a:ext uri="{FF2B5EF4-FFF2-40B4-BE49-F238E27FC236}">
                <a16:creationId xmlns:a16="http://schemas.microsoft.com/office/drawing/2014/main" id="{1CC7048A-094A-4943-A5C8-890466ECFE86}"/>
              </a:ext>
            </a:extLst>
          </p:cNvPr>
          <p:cNvSpPr>
            <a:spLocks noGrp="1"/>
          </p:cNvSpPr>
          <p:nvPr>
            <p:ph type="dt" sz="half" idx="2"/>
          </p:nvPr>
        </p:nvSpPr>
        <p:spPr/>
        <p:txBody>
          <a:bodyPr/>
          <a:lstStyle/>
          <a:p>
            <a:fld id="{D32C9CBE-BB3D-4D4A-BBA2-C9CC33C12E4A}" type="datetime1">
              <a:rPr lang="en-US" smtClean="0"/>
              <a:t>2/9/2023</a:t>
            </a:fld>
            <a:endParaRPr lang="en-US" dirty="0"/>
          </a:p>
        </p:txBody>
      </p:sp>
      <p:sp>
        <p:nvSpPr>
          <p:cNvPr id="4" name="Rectangle 3">
            <a:extLst>
              <a:ext uri="{FF2B5EF4-FFF2-40B4-BE49-F238E27FC236}">
                <a16:creationId xmlns:a16="http://schemas.microsoft.com/office/drawing/2014/main" id="{759CAAA5-FBBE-4403-8A04-8E00D9EA8654}"/>
              </a:ext>
            </a:extLst>
          </p:cNvPr>
          <p:cNvSpPr/>
          <p:nvPr/>
        </p:nvSpPr>
        <p:spPr>
          <a:xfrm>
            <a:off x="247859" y="763674"/>
            <a:ext cx="4662633" cy="400110"/>
          </a:xfrm>
          <a:prstGeom prst="rect">
            <a:avLst/>
          </a:prstGeom>
        </p:spPr>
        <p:txBody>
          <a:bodyPr wrap="square">
            <a:spAutoFit/>
          </a:bodyPr>
          <a:lstStyle/>
          <a:p>
            <a:r>
              <a:rPr lang="en-US" sz="2000" b="1" dirty="0">
                <a:solidFill>
                  <a:srgbClr val="00838B"/>
                </a:solidFill>
              </a:rPr>
              <a:t>Grants Management System</a:t>
            </a:r>
          </a:p>
        </p:txBody>
      </p:sp>
      <p:sp>
        <p:nvSpPr>
          <p:cNvPr id="5" name="TextBox 4">
            <a:extLst>
              <a:ext uri="{FF2B5EF4-FFF2-40B4-BE49-F238E27FC236}">
                <a16:creationId xmlns:a16="http://schemas.microsoft.com/office/drawing/2014/main" id="{493C9FF5-7A92-4678-A3F9-9A6293AA9833}"/>
              </a:ext>
            </a:extLst>
          </p:cNvPr>
          <p:cNvSpPr txBox="1"/>
          <p:nvPr/>
        </p:nvSpPr>
        <p:spPr>
          <a:xfrm>
            <a:off x="414997" y="1184568"/>
            <a:ext cx="11136923" cy="7325082"/>
          </a:xfrm>
          <a:prstGeom prst="rect">
            <a:avLst/>
          </a:prstGeom>
          <a:noFill/>
        </p:spPr>
        <p:txBody>
          <a:bodyPr wrap="square" rtlCol="0">
            <a:spAutoFit/>
          </a:bodyPr>
          <a:lstStyle/>
          <a:p>
            <a:r>
              <a:rPr lang="en-US" dirty="0"/>
              <a:t>Three Components of new DAODAS Grant Management System</a:t>
            </a:r>
          </a:p>
          <a:p>
            <a:endParaRPr lang="en-US" dirty="0"/>
          </a:p>
          <a:p>
            <a:pPr marL="285750" indent="-285750">
              <a:buFont typeface="Arial" panose="020B0604020202020204" pitchFamily="34" charset="0"/>
              <a:buChar char="•"/>
            </a:pPr>
            <a:r>
              <a:rPr lang="en-US" b="1" dirty="0"/>
              <a:t>Pre-Award (DAODAS Grant Application Portal): County Plan and Prevention Block Grant Application</a:t>
            </a:r>
          </a:p>
          <a:p>
            <a:pPr marL="742950" lvl="1" indent="-285750">
              <a:buFont typeface="Arial" panose="020B0604020202020204" pitchFamily="34" charset="0"/>
              <a:buChar char="•"/>
            </a:pPr>
            <a:r>
              <a:rPr lang="en-US" dirty="0"/>
              <a:t>Applications will be posted and completed for review. Each agency that completed the MAT application should have an agency login for completing future applications. </a:t>
            </a:r>
          </a:p>
          <a:p>
            <a:pPr marL="742950" lvl="1" indent="-285750">
              <a:buFont typeface="Arial" panose="020B0604020202020204" pitchFamily="34" charset="0"/>
              <a:buChar char="•"/>
            </a:pPr>
            <a:r>
              <a:rPr lang="en-US" dirty="0"/>
              <a:t>DAODAS will gradually be utilizing the pre-award site for new funding opportunities such as the new SOR that we anticipate receiving in October.</a:t>
            </a:r>
          </a:p>
          <a:p>
            <a:pPr marL="742950" lvl="1" indent="-285750">
              <a:buFont typeface="Arial" panose="020B0604020202020204" pitchFamily="34" charset="0"/>
              <a:buChar char="•"/>
            </a:pPr>
            <a:r>
              <a:rPr lang="en-US" dirty="0"/>
              <a:t>If funded, application components move over to post-award to include goals, objectives, performance measures and budgets. This is what DAODAS is currently populating for each county from the County Plan. </a:t>
            </a:r>
          </a:p>
          <a:p>
            <a:pPr lvl="1"/>
            <a:endParaRPr lang="en-US" sz="1000" dirty="0"/>
          </a:p>
          <a:p>
            <a:pPr marL="285750" indent="-285750">
              <a:buFont typeface="Arial" panose="020B0604020202020204" pitchFamily="34" charset="0"/>
              <a:buChar char="•"/>
            </a:pPr>
            <a:r>
              <a:rPr lang="en-US" b="1" dirty="0"/>
              <a:t>Post-Award (</a:t>
            </a:r>
            <a:r>
              <a:rPr lang="en-US" b="1" dirty="0" err="1"/>
              <a:t>GrantVantage</a:t>
            </a:r>
            <a:r>
              <a:rPr lang="en-US" b="1" dirty="0"/>
              <a:t>): Reporting Mid-year and Year-end Reports and managing budget throughout the year</a:t>
            </a:r>
            <a:endParaRPr lang="en-US" i="1" dirty="0"/>
          </a:p>
          <a:p>
            <a:pPr marL="742950" lvl="1" indent="-285750">
              <a:buFont typeface="Arial" panose="020B0604020202020204" pitchFamily="34" charset="0"/>
              <a:buChar char="•"/>
            </a:pPr>
            <a:r>
              <a:rPr lang="en-US" dirty="0"/>
              <a:t>Grant reporting on accomplishments, reimbursement requests and responding to deliverables outlined in the contact will be monitored in the </a:t>
            </a:r>
            <a:r>
              <a:rPr lang="en-US" dirty="0" err="1"/>
              <a:t>GrantVantage</a:t>
            </a:r>
            <a:r>
              <a:rPr lang="en-US" dirty="0"/>
              <a:t> platform. </a:t>
            </a:r>
          </a:p>
          <a:p>
            <a:pPr marL="742950" lvl="1" indent="-285750">
              <a:buFont typeface="Arial" panose="020B0604020202020204" pitchFamily="34" charset="0"/>
              <a:buChar char="•"/>
            </a:pPr>
            <a:r>
              <a:rPr lang="en-US" dirty="0"/>
              <a:t>Licenses are required, therefore each agency will receive 4/5 logins that will be assigned to key staff. (Dynamics Users)</a:t>
            </a:r>
          </a:p>
          <a:p>
            <a:pPr marL="742950" lvl="1"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b="1" dirty="0"/>
              <a:t>Data Collection (DAODAS Portal): “Daily” Prevention Service Data entry</a:t>
            </a:r>
            <a:endParaRPr lang="en-US" i="1" dirty="0"/>
          </a:p>
          <a:p>
            <a:pPr marL="742950" lvl="1" indent="-285750">
              <a:buFont typeface="Arial" panose="020B0604020202020204" pitchFamily="34" charset="0"/>
              <a:buChar char="•"/>
            </a:pPr>
            <a:r>
              <a:rPr lang="en-US" dirty="0"/>
              <a:t>Prevention Service data will be entered into the portal</a:t>
            </a:r>
          </a:p>
          <a:p>
            <a:pPr marL="742950" lvl="1" indent="-285750">
              <a:buFont typeface="Arial" panose="020B0604020202020204" pitchFamily="34" charset="0"/>
              <a:buChar char="•"/>
            </a:pPr>
            <a:r>
              <a:rPr lang="en-US" dirty="0"/>
              <a:t>Portal will connect to Performance measures, objectives and goals in </a:t>
            </a:r>
            <a:r>
              <a:rPr lang="en-US" dirty="0" err="1"/>
              <a:t>GrantVantage</a:t>
            </a:r>
            <a:endParaRPr lang="en-US" dirty="0"/>
          </a:p>
          <a:p>
            <a:pPr marL="742950" lvl="1" indent="-285750">
              <a:buFont typeface="Arial" panose="020B0604020202020204" pitchFamily="34" charset="0"/>
              <a:buChar char="•"/>
            </a:pPr>
            <a:r>
              <a:rPr lang="en-US" dirty="0"/>
              <a:t>Reports are in development and will be completed this spring</a:t>
            </a:r>
          </a:p>
          <a:p>
            <a:pPr lvl="1"/>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0641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A42FCF-D1DE-4741-B739-0575D1F20F13}"/>
              </a:ext>
            </a:extLst>
          </p:cNvPr>
          <p:cNvSpPr>
            <a:spLocks noGrp="1"/>
          </p:cNvSpPr>
          <p:nvPr>
            <p:ph idx="1"/>
          </p:nvPr>
        </p:nvSpPr>
        <p:spPr>
          <a:xfrm>
            <a:off x="740229" y="1121229"/>
            <a:ext cx="10415451" cy="4747865"/>
          </a:xfrm>
        </p:spPr>
        <p:txBody>
          <a:bodyPr/>
          <a:lstStyle/>
          <a:p>
            <a:pPr algn="ctr"/>
            <a:r>
              <a:rPr lang="en-US" sz="2400" b="1" dirty="0">
                <a:solidFill>
                  <a:srgbClr val="00838B"/>
                </a:solidFill>
              </a:rPr>
              <a:t>GMS and Prevention Portal </a:t>
            </a:r>
          </a:p>
          <a:p>
            <a:r>
              <a:rPr lang="en-US" dirty="0">
                <a:solidFill>
                  <a:schemeClr val="tx1"/>
                </a:solidFill>
              </a:rPr>
              <a:t>Mid-Year reports were due January 31</a:t>
            </a:r>
            <a:r>
              <a:rPr lang="en-US" baseline="30000" dirty="0">
                <a:solidFill>
                  <a:schemeClr val="tx1"/>
                </a:solidFill>
              </a:rPr>
              <a:t>st</a:t>
            </a:r>
            <a:r>
              <a:rPr lang="en-US" dirty="0">
                <a:solidFill>
                  <a:schemeClr val="tx1"/>
                </a:solidFill>
              </a:rPr>
              <a:t> (unless your agency requested an extension)</a:t>
            </a:r>
          </a:p>
          <a:p>
            <a:r>
              <a:rPr lang="en-US" dirty="0">
                <a:solidFill>
                  <a:schemeClr val="tx1"/>
                </a:solidFill>
              </a:rPr>
              <a:t>Year-end reports will be due in July</a:t>
            </a:r>
          </a:p>
          <a:p>
            <a:r>
              <a:rPr lang="en-US" dirty="0">
                <a:solidFill>
                  <a:schemeClr val="tx1"/>
                </a:solidFill>
              </a:rPr>
              <a:t>Updating just the performance measures in GMS that say “actual”-placing the number in the “actual” field. This same number will be updated at the end of the fiscal year for the year-end reports.</a:t>
            </a:r>
          </a:p>
          <a:p>
            <a:r>
              <a:rPr lang="en-US" dirty="0">
                <a:solidFill>
                  <a:schemeClr val="tx1"/>
                </a:solidFill>
              </a:rPr>
              <a:t>Performance measures in GMS that say “results” do not need to be updated manually (and they cannot) as these measures will populate from the data forms submitted from the prevention portal.</a:t>
            </a:r>
          </a:p>
          <a:p>
            <a:r>
              <a:rPr lang="en-US" dirty="0">
                <a:solidFill>
                  <a:schemeClr val="tx1"/>
                </a:solidFill>
              </a:rPr>
              <a:t>Instructions were sent out via email with screenshots from GMS on January 19</a:t>
            </a:r>
            <a:r>
              <a:rPr lang="en-US" baseline="30000" dirty="0">
                <a:solidFill>
                  <a:schemeClr val="tx1"/>
                </a:solidFill>
              </a:rPr>
              <a:t>th</a:t>
            </a:r>
            <a:r>
              <a:rPr lang="en-US" dirty="0">
                <a:solidFill>
                  <a:schemeClr val="tx1"/>
                </a:solidFill>
              </a:rPr>
              <a:t>- if you need any assistance, please contact DAODAS by emailing </a:t>
            </a:r>
            <a:r>
              <a:rPr lang="en-US" dirty="0">
                <a:solidFill>
                  <a:schemeClr val="tx1"/>
                </a:solidFill>
                <a:hlinkClick r:id="rId2"/>
              </a:rPr>
              <a:t>prevention@daodas.sc.gov</a:t>
            </a:r>
            <a:r>
              <a:rPr lang="en-US" dirty="0">
                <a:solidFill>
                  <a:schemeClr val="tx1"/>
                </a:solidFill>
              </a:rPr>
              <a:t> We can set-up a brief meeting on TEAMS and assist you while you share your screen to walk you through any questions you have.</a:t>
            </a:r>
          </a:p>
        </p:txBody>
      </p:sp>
      <p:sp>
        <p:nvSpPr>
          <p:cNvPr id="3" name="Date Placeholder 2">
            <a:extLst>
              <a:ext uri="{FF2B5EF4-FFF2-40B4-BE49-F238E27FC236}">
                <a16:creationId xmlns:a16="http://schemas.microsoft.com/office/drawing/2014/main" id="{667B317F-F407-4657-ADB5-E6D95002F6B3}"/>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415697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EE521-42DD-42CC-AF89-A4154CA1DB4A}"/>
              </a:ext>
            </a:extLst>
          </p:cNvPr>
          <p:cNvSpPr>
            <a:spLocks noGrp="1"/>
          </p:cNvSpPr>
          <p:nvPr>
            <p:ph idx="1"/>
          </p:nvPr>
        </p:nvSpPr>
        <p:spPr>
          <a:xfrm>
            <a:off x="348343" y="957943"/>
            <a:ext cx="11342914" cy="4911151"/>
          </a:xfrm>
        </p:spPr>
        <p:txBody>
          <a:bodyPr/>
          <a:lstStyle/>
          <a:p>
            <a:pPr algn="ctr"/>
            <a:r>
              <a:rPr lang="en-US" sz="2400" b="1" dirty="0">
                <a:solidFill>
                  <a:srgbClr val="00838B"/>
                </a:solidFill>
              </a:rPr>
              <a:t>County Plan Application</a:t>
            </a:r>
          </a:p>
          <a:p>
            <a:r>
              <a:rPr lang="en-US" dirty="0"/>
              <a:t>For State Fiscal Year 2024 (SFY24), DAODAS will transition the County Plan and Block Grant Application into the Grants Management System (GMS). </a:t>
            </a:r>
          </a:p>
          <a:p>
            <a:r>
              <a:rPr lang="en-US" dirty="0"/>
              <a:t>The County Plan application will consist of the same sections you have previously completed, to include an Executive Summary, Needs Assessment, Capacity and agency’s Total Budget.  We are adding a section related to your agency’s efforts to meet the needs of underserved populations in your area and plans for cultural competency, as Behavioral Health Equity, Diversion and Inclusion should be a cornerstone of our services. </a:t>
            </a:r>
            <a:endParaRPr lang="en-US" sz="2400" b="1" dirty="0">
              <a:solidFill>
                <a:srgbClr val="00838B"/>
              </a:solidFill>
            </a:endParaRPr>
          </a:p>
        </p:txBody>
      </p:sp>
      <p:sp>
        <p:nvSpPr>
          <p:cNvPr id="3" name="Date Placeholder 2">
            <a:extLst>
              <a:ext uri="{FF2B5EF4-FFF2-40B4-BE49-F238E27FC236}">
                <a16:creationId xmlns:a16="http://schemas.microsoft.com/office/drawing/2014/main" id="{062EE5D2-36BA-4C0E-9A7C-1447C732ED48}"/>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23503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4A0CDE-DB5E-4F8B-B41C-16D684629E28}"/>
              </a:ext>
            </a:extLst>
          </p:cNvPr>
          <p:cNvSpPr>
            <a:spLocks noGrp="1"/>
          </p:cNvSpPr>
          <p:nvPr>
            <p:ph idx="1"/>
          </p:nvPr>
        </p:nvSpPr>
        <p:spPr>
          <a:xfrm>
            <a:off x="478971" y="892629"/>
            <a:ext cx="11072949" cy="5567160"/>
          </a:xfrm>
        </p:spPr>
        <p:txBody>
          <a:bodyPr/>
          <a:lstStyle/>
          <a:p>
            <a:pPr algn="ctr"/>
            <a:r>
              <a:rPr lang="en-US" sz="2400" b="1" dirty="0">
                <a:solidFill>
                  <a:srgbClr val="00838B"/>
                </a:solidFill>
              </a:rPr>
              <a:t>Prevention BG Application</a:t>
            </a:r>
            <a:endParaRPr lang="en-US" dirty="0"/>
          </a:p>
          <a:p>
            <a:r>
              <a:rPr lang="en-US" dirty="0"/>
              <a:t>The Prevention application will consist of a needs assessment and capacity assessment, and you can pull the relevant information for the services funded under the SABG Primary Prevention Set-aside from the County Plan application.  </a:t>
            </a:r>
          </a:p>
          <a:p>
            <a:r>
              <a:rPr lang="en-US" dirty="0"/>
              <a:t>To capture the planning and implementation steps of the Strategic Prevention Framework (SPF), you will receive a spreadsheet from DAODAS with the goals, objectives, and performance measures laid out by the six CSAP strategy areas for the following substances:  alcohol (underage drinking and impaired driving), tobacco, prescription drugs/opioids, and marijuana.  You will simply enter the number of events and people reached for each service you intend to provide through the Primary Prevention Set-aside for SFY24. For the most part, you will simply be filling out the applicable performance measure numbers and attaching the spreadsheet.  T</a:t>
            </a:r>
          </a:p>
          <a:p>
            <a:r>
              <a:rPr lang="en-US" dirty="0"/>
              <a:t>There are a few other brief questions related to implementation and outcome evaluation in the application narrative to complete the SPF process.  </a:t>
            </a:r>
          </a:p>
          <a:p>
            <a:r>
              <a:rPr lang="en-US" dirty="0"/>
              <a:t>A budget template (following the same format as the current year, with categories broken out by the six CSAP strategy areas) will be included for you to enter the budget breakouts for your SFY24 prevention award to include the federal, state, and AET awards (if applicable).</a:t>
            </a:r>
          </a:p>
          <a:p>
            <a:pPr algn="ctr"/>
            <a:endParaRPr lang="en-US" sz="2400" b="1" dirty="0">
              <a:solidFill>
                <a:srgbClr val="00838B"/>
              </a:solidFill>
            </a:endParaRPr>
          </a:p>
          <a:p>
            <a:pPr algn="ctr"/>
            <a:endParaRPr lang="en-US" sz="2400" b="1" dirty="0">
              <a:solidFill>
                <a:srgbClr val="00838B"/>
              </a:solidFill>
            </a:endParaRPr>
          </a:p>
        </p:txBody>
      </p:sp>
      <p:sp>
        <p:nvSpPr>
          <p:cNvPr id="3" name="Date Placeholder 2">
            <a:extLst>
              <a:ext uri="{FF2B5EF4-FFF2-40B4-BE49-F238E27FC236}">
                <a16:creationId xmlns:a16="http://schemas.microsoft.com/office/drawing/2014/main" id="{8CB73B07-EB85-49BD-BA8D-2DF41840213A}"/>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331074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3B365-38BD-46B8-BF4F-7A74A3BCF943}"/>
              </a:ext>
            </a:extLst>
          </p:cNvPr>
          <p:cNvSpPr>
            <a:spLocks noGrp="1"/>
          </p:cNvSpPr>
          <p:nvPr>
            <p:ph idx="1"/>
          </p:nvPr>
        </p:nvSpPr>
        <p:spPr>
          <a:xfrm>
            <a:off x="533401" y="947057"/>
            <a:ext cx="11016342" cy="5410200"/>
          </a:xfrm>
        </p:spPr>
        <p:txBody>
          <a:bodyPr/>
          <a:lstStyle/>
          <a:p>
            <a:pPr marL="292608" lvl="1" indent="0" algn="ctr">
              <a:buNone/>
            </a:pPr>
            <a:r>
              <a:rPr lang="en-US" sz="2400" b="1" dirty="0">
                <a:solidFill>
                  <a:srgbClr val="00838B"/>
                </a:solidFill>
              </a:rPr>
              <a:t>Primary Prevention Funding Formula</a:t>
            </a:r>
          </a:p>
          <a:p>
            <a:pPr>
              <a:buFont typeface="Arial" panose="020B0604020202020204" pitchFamily="34" charset="0"/>
              <a:buChar char="•"/>
            </a:pPr>
            <a:r>
              <a:rPr lang="en-US" sz="1800" dirty="0"/>
              <a:t>A standard formula for the distribution of the SABG primary prevention set-aside funding was adopted by DAODAS in July 2013 and went into effect with state Fiscal Year 2014 (FY14).</a:t>
            </a:r>
          </a:p>
          <a:p>
            <a:pPr>
              <a:buFont typeface="Arial" panose="020B0604020202020204" pitchFamily="34" charset="0"/>
              <a:buChar char="•"/>
            </a:pPr>
            <a:r>
              <a:rPr lang="en-US" sz="1800" dirty="0"/>
              <a:t>Incorporating input from the Executive Committee of Behavioral Health Services Association of South Carolina Inc., the adopted allocation method was developed by DAODAS to achieve a base funding amount for each county, along with a population-adjusted figure to ensure that prevention services are provided equitably across the state.</a:t>
            </a:r>
          </a:p>
          <a:p>
            <a:pPr>
              <a:buFont typeface="Arial" panose="020B0604020202020204" pitchFamily="34" charset="0"/>
              <a:buChar char="•"/>
            </a:pPr>
            <a:r>
              <a:rPr lang="en-US" sz="1800" dirty="0"/>
              <a:t>Due to an overall increase in the allocation for South Carolina for the Substance Abuse Prevention and Treatment Block Grant (SAPT BG), from </a:t>
            </a:r>
            <a:r>
              <a:rPr lang="en-US" sz="1800" b="1" dirty="0">
                <a:solidFill>
                  <a:srgbClr val="00838B"/>
                </a:solidFill>
              </a:rPr>
              <a:t>$23,934,835 in FY23 to $26,137,986 in FY24</a:t>
            </a:r>
            <a:r>
              <a:rPr lang="en-US" sz="1800" dirty="0"/>
              <a:t>, the total for the 20% set aside for primary prevention also increased from </a:t>
            </a:r>
            <a:r>
              <a:rPr lang="en-US" sz="1800" b="1" dirty="0">
                <a:solidFill>
                  <a:srgbClr val="00838B"/>
                </a:solidFill>
              </a:rPr>
              <a:t>$5,265,666 in FY23 to $5,619,667 in FY24</a:t>
            </a:r>
            <a:r>
              <a:rPr lang="en-US" sz="1800" dirty="0"/>
              <a:t>.</a:t>
            </a:r>
          </a:p>
          <a:p>
            <a:r>
              <a:rPr lang="en-US" sz="1800" b="1" dirty="0"/>
              <a:t>FY24 Formula </a:t>
            </a:r>
            <a:endParaRPr lang="en-US" sz="1800" dirty="0"/>
          </a:p>
          <a:p>
            <a:r>
              <a:rPr lang="en-US" sz="1800" dirty="0"/>
              <a:t>1. The “floor” (base) will be increased to </a:t>
            </a:r>
            <a:r>
              <a:rPr lang="en-US" sz="1800" b="1" dirty="0">
                <a:solidFill>
                  <a:srgbClr val="00838B"/>
                </a:solidFill>
              </a:rPr>
              <a:t>$70,000 </a:t>
            </a:r>
            <a:r>
              <a:rPr lang="en-US" sz="1800" dirty="0"/>
              <a:t>for each county authority. (Changed from $60,000)</a:t>
            </a:r>
          </a:p>
          <a:p>
            <a:r>
              <a:rPr lang="en-US" sz="1800" dirty="0"/>
              <a:t>2. County authorities that serve more than one county receive an additional $15,000 per county. (remains same)</a:t>
            </a:r>
          </a:p>
          <a:p>
            <a:r>
              <a:rPr lang="en-US" sz="1800" dirty="0"/>
              <a:t>3. Revised population-based data from the 2020 Census. The percentages did not change from Fiscal Year 2023. These range from 0.40% to 13.87%. The funding range changed from $7,223.66 to $249,152.33 due to an increase in the funding allotted to this part of the funding formula and the population estimates. At a minimum, population adjustments will be revised every five years. </a:t>
            </a:r>
            <a:r>
              <a:rPr lang="en-US" sz="1800" b="1" dirty="0">
                <a:solidFill>
                  <a:srgbClr val="00838B"/>
                </a:solidFill>
              </a:rPr>
              <a:t>(Increased from FY23)</a:t>
            </a:r>
          </a:p>
          <a:p>
            <a:pPr>
              <a:buFont typeface="Arial" panose="020B0604020202020204" pitchFamily="34" charset="0"/>
              <a:buChar char="•"/>
            </a:pPr>
            <a:endParaRPr lang="en-US" sz="1800" dirty="0"/>
          </a:p>
          <a:p>
            <a:pPr marL="0" indent="0">
              <a:buNone/>
            </a:pPr>
            <a:endParaRPr lang="en-US" sz="1800" dirty="0"/>
          </a:p>
        </p:txBody>
      </p:sp>
      <p:sp>
        <p:nvSpPr>
          <p:cNvPr id="3" name="Date Placeholder 2">
            <a:extLst>
              <a:ext uri="{FF2B5EF4-FFF2-40B4-BE49-F238E27FC236}">
                <a16:creationId xmlns:a16="http://schemas.microsoft.com/office/drawing/2014/main" id="{0DB045C1-2DDA-4010-8DA4-0495753DFD5F}"/>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121386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EBC53-DC93-456A-A5E8-CA5FA4C7593B}"/>
              </a:ext>
            </a:extLst>
          </p:cNvPr>
          <p:cNvSpPr>
            <a:spLocks noGrp="1"/>
          </p:cNvSpPr>
          <p:nvPr>
            <p:ph idx="1"/>
          </p:nvPr>
        </p:nvSpPr>
        <p:spPr>
          <a:xfrm>
            <a:off x="882831" y="1110342"/>
            <a:ext cx="10426337" cy="4834951"/>
          </a:xfrm>
        </p:spPr>
        <p:txBody>
          <a:bodyPr/>
          <a:lstStyle/>
          <a:p>
            <a:pPr algn="ctr"/>
            <a:r>
              <a:rPr lang="en-US" sz="2400" b="1" dirty="0">
                <a:solidFill>
                  <a:srgbClr val="00838B"/>
                </a:solidFill>
              </a:rPr>
              <a:t>Primary Prevention Funding Formula</a:t>
            </a:r>
          </a:p>
          <a:p>
            <a:pPr>
              <a:buFont typeface="Arial" panose="020B0604020202020204" pitchFamily="34" charset="0"/>
              <a:buChar char="•"/>
            </a:pPr>
            <a:r>
              <a:rPr lang="en-US" dirty="0">
                <a:solidFill>
                  <a:schemeClr val="tx1"/>
                </a:solidFill>
              </a:rPr>
              <a:t>Amounts for AET did not change from FY23 (COVID-19 funding ends March, 2023 and at this time there is not any additional funding to allocate from ARPA)</a:t>
            </a:r>
          </a:p>
          <a:p>
            <a:pPr>
              <a:buFont typeface="Arial" panose="020B0604020202020204" pitchFamily="34" charset="0"/>
              <a:buChar char="•"/>
            </a:pPr>
            <a:r>
              <a:rPr lang="en-US" dirty="0">
                <a:solidFill>
                  <a:schemeClr val="tx1"/>
                </a:solidFill>
              </a:rPr>
              <a:t>Based on the funding formula, all agencies received an increase between $10,000-$11,965.00</a:t>
            </a:r>
          </a:p>
          <a:p>
            <a:pPr>
              <a:buFont typeface="Arial" panose="020B0604020202020204" pitchFamily="34" charset="0"/>
              <a:buChar char="•"/>
            </a:pPr>
            <a:r>
              <a:rPr lang="en-US" dirty="0">
                <a:solidFill>
                  <a:schemeClr val="tx1"/>
                </a:solidFill>
              </a:rPr>
              <a:t>DAODAS Finance will be sending out award allocations to complete the FY24 Prevention Application by Friday, February 10</a:t>
            </a:r>
            <a:r>
              <a:rPr lang="en-US" baseline="30000" dirty="0">
                <a:solidFill>
                  <a:schemeClr val="tx1"/>
                </a:solidFill>
              </a:rPr>
              <a:t>th</a:t>
            </a:r>
            <a:r>
              <a:rPr lang="en-US" dirty="0">
                <a:solidFill>
                  <a:schemeClr val="tx1"/>
                </a:solidFill>
              </a:rPr>
              <a:t>. </a:t>
            </a:r>
          </a:p>
          <a:p>
            <a:pPr>
              <a:buFont typeface="Arial" panose="020B0604020202020204" pitchFamily="34" charset="0"/>
              <a:buChar char="•"/>
            </a:pPr>
            <a:r>
              <a:rPr lang="en-US" dirty="0">
                <a:solidFill>
                  <a:schemeClr val="tx1"/>
                </a:solidFill>
              </a:rPr>
              <a:t>Questions- email Sharon Peterson (</a:t>
            </a:r>
            <a:r>
              <a:rPr lang="en-US" dirty="0">
                <a:solidFill>
                  <a:schemeClr val="tx1"/>
                </a:solidFill>
                <a:hlinkClick r:id="rId2"/>
              </a:rPr>
              <a:t>speterson@daodas.sc.gov</a:t>
            </a:r>
            <a:r>
              <a:rPr lang="en-US" dirty="0">
                <a:solidFill>
                  <a:schemeClr val="tx1"/>
                </a:solidFill>
              </a:rPr>
              <a:t> ) and Michelle Nienhius (</a:t>
            </a:r>
            <a:r>
              <a:rPr lang="en-US" dirty="0">
                <a:solidFill>
                  <a:schemeClr val="tx1"/>
                </a:solidFill>
                <a:hlinkClick r:id="rId3"/>
              </a:rPr>
              <a:t>mnienhius@daodas.sc.gov</a:t>
            </a:r>
            <a:r>
              <a:rPr lang="en-US" dirty="0">
                <a:solidFill>
                  <a:schemeClr val="tx1"/>
                </a:solidFill>
              </a:rPr>
              <a:t>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lgn="ctr"/>
            <a:endParaRPr lang="en-US" dirty="0"/>
          </a:p>
        </p:txBody>
      </p:sp>
      <p:sp>
        <p:nvSpPr>
          <p:cNvPr id="3" name="Date Placeholder 2">
            <a:extLst>
              <a:ext uri="{FF2B5EF4-FFF2-40B4-BE49-F238E27FC236}">
                <a16:creationId xmlns:a16="http://schemas.microsoft.com/office/drawing/2014/main" id="{0CA0E99E-687B-45A1-B0CC-4ED4DBD698FC}"/>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180820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FD678-C152-425A-9ECE-1E490B225E62}"/>
              </a:ext>
            </a:extLst>
          </p:cNvPr>
          <p:cNvSpPr>
            <a:spLocks noGrp="1"/>
          </p:cNvSpPr>
          <p:nvPr>
            <p:ph idx="1"/>
          </p:nvPr>
        </p:nvSpPr>
        <p:spPr>
          <a:xfrm>
            <a:off x="640080" y="1027853"/>
            <a:ext cx="10515600" cy="4802294"/>
          </a:xfrm>
        </p:spPr>
        <p:txBody>
          <a:bodyPr/>
          <a:lstStyle/>
          <a:p>
            <a:pPr algn="ctr"/>
            <a:r>
              <a:rPr lang="en-US" sz="2400" b="1" dirty="0">
                <a:solidFill>
                  <a:srgbClr val="00838B"/>
                </a:solidFill>
              </a:rPr>
              <a:t>Coordinated County Review (CCR)-Site Visits</a:t>
            </a:r>
          </a:p>
          <a:p>
            <a:pPr>
              <a:buFont typeface="Wingdings" panose="05000000000000000000" pitchFamily="2" charset="2"/>
              <a:buChar char="q"/>
            </a:pPr>
            <a:r>
              <a:rPr lang="en-US" dirty="0">
                <a:solidFill>
                  <a:schemeClr val="tx1"/>
                </a:solidFill>
              </a:rPr>
              <a:t>Have not occurred since March, 2020 (COVID) </a:t>
            </a:r>
          </a:p>
          <a:p>
            <a:pPr>
              <a:buFont typeface="Wingdings" panose="05000000000000000000" pitchFamily="2" charset="2"/>
              <a:buChar char="q"/>
            </a:pPr>
            <a:r>
              <a:rPr lang="en-US" dirty="0">
                <a:solidFill>
                  <a:schemeClr val="tx1"/>
                </a:solidFill>
              </a:rPr>
              <a:t>Are required by SAMHSA as a part of the State’s plan to monitor the SAPT BG</a:t>
            </a:r>
          </a:p>
          <a:p>
            <a:pPr>
              <a:buFont typeface="Wingdings" panose="05000000000000000000" pitchFamily="2" charset="2"/>
              <a:buChar char="q"/>
            </a:pPr>
            <a:r>
              <a:rPr lang="en-US" dirty="0"/>
              <a:t> The Coordinated County Review (CCR) will consist of two parts – a desk review and an onsite visit. Prior to arriving onsite, DAODAS will perform the desk review, which will focus on the county authority’s treatment services, prevention initiatives, and ADSAP services. </a:t>
            </a:r>
          </a:p>
          <a:p>
            <a:pPr>
              <a:buFont typeface="Wingdings" panose="05000000000000000000" pitchFamily="2" charset="2"/>
              <a:buChar char="q"/>
            </a:pPr>
            <a:r>
              <a:rPr lang="en-US" dirty="0"/>
              <a:t>It is the goal of this CCR to help identify the achievements and needs of your agency and to support you in your continued delivery of excellent services to the citizens of your catchment area.</a:t>
            </a:r>
          </a:p>
          <a:p>
            <a:pPr>
              <a:buFont typeface="Wingdings" panose="05000000000000000000" pitchFamily="2" charset="2"/>
              <a:buChar char="q"/>
            </a:pPr>
            <a:r>
              <a:rPr lang="en-US" dirty="0">
                <a:solidFill>
                  <a:schemeClr val="tx1"/>
                </a:solidFill>
              </a:rPr>
              <a:t>DAODAS will be visiting 15 agencies in calendar year 2023 and 17 agencies in calendar year 2024</a:t>
            </a:r>
          </a:p>
        </p:txBody>
      </p:sp>
      <p:sp>
        <p:nvSpPr>
          <p:cNvPr id="3" name="Date Placeholder 2">
            <a:extLst>
              <a:ext uri="{FF2B5EF4-FFF2-40B4-BE49-F238E27FC236}">
                <a16:creationId xmlns:a16="http://schemas.microsoft.com/office/drawing/2014/main" id="{BEA14CB9-95F2-4B34-A1FF-A88B360DD27D}"/>
              </a:ext>
            </a:extLst>
          </p:cNvPr>
          <p:cNvSpPr>
            <a:spLocks noGrp="1"/>
          </p:cNvSpPr>
          <p:nvPr>
            <p:ph type="dt" sz="half" idx="2"/>
          </p:nvPr>
        </p:nvSpPr>
        <p:spPr/>
        <p:txBody>
          <a:bodyPr/>
          <a:lstStyle/>
          <a:p>
            <a:fld id="{D32C9CBE-BB3D-4D4A-BBA2-C9CC33C12E4A}" type="datetime1">
              <a:rPr lang="en-US" smtClean="0"/>
              <a:t>2/9/2023</a:t>
            </a:fld>
            <a:endParaRPr lang="en-US" dirty="0"/>
          </a:p>
        </p:txBody>
      </p:sp>
    </p:spTree>
    <p:extLst>
      <p:ext uri="{BB962C8B-B14F-4D97-AF65-F5344CB8AC3E}">
        <p14:creationId xmlns:p14="http://schemas.microsoft.com/office/powerpoint/2010/main" val="3273549707"/>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1850</Words>
  <Application>Microsoft Office PowerPoint</Application>
  <PresentationFormat>Widescreen</PresentationFormat>
  <Paragraphs>174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inherit</vt:lpstr>
      <vt:lpstr>PT Serif</vt:lpstr>
      <vt:lpstr>Wingdings</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Nienhius, Michelle</dc:creator>
  <cp:lastModifiedBy>Nienhius, Michelle</cp:lastModifiedBy>
  <cp:revision>29</cp:revision>
  <dcterms:created xsi:type="dcterms:W3CDTF">2022-11-02T01:57:31Z</dcterms:created>
  <dcterms:modified xsi:type="dcterms:W3CDTF">2023-02-09T16:41:46Z</dcterms:modified>
</cp:coreProperties>
</file>